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3" r:id="rId4"/>
    <p:sldId id="302" r:id="rId6"/>
    <p:sldId id="299" r:id="rId7"/>
    <p:sldId id="291" r:id="rId8"/>
    <p:sldId id="316" r:id="rId9"/>
    <p:sldId id="284" r:id="rId10"/>
    <p:sldId id="290" r:id="rId11"/>
    <p:sldId id="285" r:id="rId12"/>
    <p:sldId id="300" r:id="rId13"/>
    <p:sldId id="303" r:id="rId14"/>
    <p:sldId id="301" r:id="rId15"/>
    <p:sldId id="318" r:id="rId16"/>
    <p:sldId id="305" r:id="rId17"/>
    <p:sldId id="304" r:id="rId18"/>
    <p:sldId id="306" r:id="rId19"/>
    <p:sldId id="289" r:id="rId20"/>
    <p:sldId id="322" r:id="rId21"/>
    <p:sldId id="297" r:id="rId22"/>
    <p:sldId id="320" r:id="rId23"/>
    <p:sldId id="296" r:id="rId24"/>
    <p:sldId id="298" r:id="rId25"/>
    <p:sldId id="268"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92"/>
  </p:normalViewPr>
  <p:slideViewPr>
    <p:cSldViewPr snapToGrid="0">
      <p:cViewPr varScale="1">
        <p:scale>
          <a:sx n="106" d="100"/>
          <a:sy n="106"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2" Type="http://schemas.openxmlformats.org/officeDocument/2006/relationships/customXml" Target="../customXml/item3.xml"/><Relationship Id="rId31" Type="http://schemas.openxmlformats.org/officeDocument/2006/relationships/customXml" Target="../customXml/item2.xml"/><Relationship Id="rId30" Type="http://schemas.openxmlformats.org/officeDocument/2006/relationships/customXml" Target="../customXml/item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p:txBody>
      </p:sp>
      <p:sp>
        <p:nvSpPr>
          <p:cNvPr id="466" name="Shape 46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02"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15" name="Title Text"/>
          <p:cNvSpPr txBox="1">
            <a:spLocks noGrp="1"/>
          </p:cNvSpPr>
          <p:nvPr>
            <p:ph type="title" hasCustomPrompt="1"/>
          </p:nvPr>
        </p:nvSpPr>
        <p:spPr>
          <a:prstGeom prst="rect">
            <a:avLst/>
          </a:prstGeom>
        </p:spPr>
        <p:txBody>
          <a:bodyPr/>
          <a:lstStyle/>
          <a:p>
            <a:r>
              <a:t>Title Text</a:t>
            </a:r>
          </a:p>
        </p:txBody>
      </p:sp>
      <p:sp>
        <p:nvSpPr>
          <p:cNvPr id="116"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28"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41"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54"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156"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68"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91"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05"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207"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26"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39" name="Title Text"/>
          <p:cNvSpPr txBox="1">
            <a:spLocks noGrp="1"/>
          </p:cNvSpPr>
          <p:nvPr>
            <p:ph type="title" hasCustomPrompt="1"/>
          </p:nvPr>
        </p:nvSpPr>
        <p:spPr>
          <a:prstGeom prst="rect">
            <a:avLst/>
          </a:prstGeom>
        </p:spPr>
        <p:txBody>
          <a:bodyPr/>
          <a:lstStyle/>
          <a:p>
            <a:r>
              <a:t>Title Text</a:t>
            </a:r>
          </a:p>
        </p:txBody>
      </p:sp>
      <p:sp>
        <p:nvSpPr>
          <p:cNvPr id="240"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52"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6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7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28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9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1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2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33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50"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63" name="Title Text"/>
          <p:cNvSpPr txBox="1">
            <a:spLocks noGrp="1"/>
          </p:cNvSpPr>
          <p:nvPr>
            <p:ph type="title" hasCustomPrompt="1"/>
          </p:nvPr>
        </p:nvSpPr>
        <p:spPr>
          <a:prstGeom prst="rect">
            <a:avLst/>
          </a:prstGeom>
        </p:spPr>
        <p:txBody>
          <a:bodyPr/>
          <a:lstStyle/>
          <a:p>
            <a:r>
              <a:t>Title Text</a:t>
            </a:r>
          </a:p>
        </p:txBody>
      </p:sp>
      <p:sp>
        <p:nvSpPr>
          <p:cNvPr id="364"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76"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9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40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1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3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4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45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39653" y="1153987"/>
            <a:ext cx="10112695" cy="921254"/>
          </a:xfrm>
        </p:spPr>
        <p:txBody>
          <a:bodyPr/>
          <a:lstStyle/>
          <a:p>
            <a:r>
              <a:rPr lang="en-US"/>
              <a:t>Click to edit Master title style</a:t>
            </a:r>
            <a:endParaRPr lang="en-US"/>
          </a:p>
        </p:txBody>
      </p:sp>
      <p:sp>
        <p:nvSpPr>
          <p:cNvPr id="3" name="Content Placeholder 2"/>
          <p:cNvSpPr>
            <a:spLocks noGrp="1"/>
          </p:cNvSpPr>
          <p:nvPr>
            <p:ph sz="half" idx="1"/>
          </p:nvPr>
        </p:nvSpPr>
        <p:spPr>
          <a:xfrm>
            <a:off x="1039653" y="2087362"/>
            <a:ext cx="4919546" cy="4089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32802" y="2087362"/>
            <a:ext cx="4919546" cy="40896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67"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8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83"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8.xml"/><Relationship Id="rId7" Type="http://schemas.openxmlformats.org/officeDocument/2006/relationships/image" Target="../media/image14.png"/><Relationship Id="rId6" Type="http://schemas.openxmlformats.org/officeDocument/2006/relationships/customXml" Target="../ink/ink1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0.xml"/><Relationship Id="rId7" Type="http://schemas.openxmlformats.org/officeDocument/2006/relationships/image" Target="../media/image14.png"/><Relationship Id="rId6" Type="http://schemas.openxmlformats.org/officeDocument/2006/relationships/customXml" Target="../ink/ink1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2.xml"/><Relationship Id="rId7" Type="http://schemas.openxmlformats.org/officeDocument/2006/relationships/image" Target="../media/image14.png"/><Relationship Id="rId6" Type="http://schemas.openxmlformats.org/officeDocument/2006/relationships/customXml" Target="../ink/ink2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4.xml"/><Relationship Id="rId7" Type="http://schemas.openxmlformats.org/officeDocument/2006/relationships/image" Target="../media/image14.png"/><Relationship Id="rId6" Type="http://schemas.openxmlformats.org/officeDocument/2006/relationships/customXml" Target="../ink/ink2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tags" Target="../tags/tag1.xml"/><Relationship Id="rId10" Type="http://schemas.openxmlformats.org/officeDocument/2006/relationships/image" Target="../media/image19.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6.xml"/><Relationship Id="rId7" Type="http://schemas.openxmlformats.org/officeDocument/2006/relationships/image" Target="../media/image14.png"/><Relationship Id="rId6" Type="http://schemas.openxmlformats.org/officeDocument/2006/relationships/customXml" Target="../ink/ink2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8.xml"/><Relationship Id="rId7" Type="http://schemas.openxmlformats.org/officeDocument/2006/relationships/image" Target="../media/image14.png"/><Relationship Id="rId6" Type="http://schemas.openxmlformats.org/officeDocument/2006/relationships/customXml" Target="../ink/ink2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0.xml"/><Relationship Id="rId7" Type="http://schemas.openxmlformats.org/officeDocument/2006/relationships/image" Target="../media/image14.png"/><Relationship Id="rId6" Type="http://schemas.openxmlformats.org/officeDocument/2006/relationships/customXml" Target="../ink/ink2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2.xml"/><Relationship Id="rId7" Type="http://schemas.openxmlformats.org/officeDocument/2006/relationships/image" Target="../media/image14.png"/><Relationship Id="rId6" Type="http://schemas.openxmlformats.org/officeDocument/2006/relationships/customXml" Target="../ink/ink3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4.xml"/><Relationship Id="rId7" Type="http://schemas.openxmlformats.org/officeDocument/2006/relationships/image" Target="../media/image14.png"/><Relationship Id="rId6" Type="http://schemas.openxmlformats.org/officeDocument/2006/relationships/customXml" Target="../ink/ink3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7.xml"/><Relationship Id="rId12" Type="http://schemas.openxmlformats.org/officeDocument/2006/relationships/slideLayout" Target="../slideLayouts/slideLayout2.xml"/><Relationship Id="rId11" Type="http://schemas.openxmlformats.org/officeDocument/2006/relationships/tags" Target="../tags/tag2.xml"/><Relationship Id="rId10" Type="http://schemas.openxmlformats.org/officeDocument/2006/relationships/image" Target="../media/image20.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6.xml"/><Relationship Id="rId7" Type="http://schemas.openxmlformats.org/officeDocument/2006/relationships/image" Target="../media/image14.png"/><Relationship Id="rId6" Type="http://schemas.openxmlformats.org/officeDocument/2006/relationships/customXml" Target="../ink/ink3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xml"/><Relationship Id="rId7" Type="http://schemas.openxmlformats.org/officeDocument/2006/relationships/image" Target="../media/image14.png"/><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34.xml"/><Relationship Id="rId10" Type="http://schemas.openxmlformats.org/officeDocument/2006/relationships/image" Target="../media/image16.png"/><Relationship Id="rId1" Type="http://schemas.openxmlformats.org/officeDocument/2006/relationships/image" Target="../media/image13.png"/></Relationships>
</file>

<file path=ppt/slides/_rels/slide2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8.xml"/><Relationship Id="rId7" Type="http://schemas.openxmlformats.org/officeDocument/2006/relationships/image" Target="../media/image14.png"/><Relationship Id="rId6" Type="http://schemas.openxmlformats.org/officeDocument/2006/relationships/customXml" Target="../ink/ink3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9.xml"/><Relationship Id="rId12" Type="http://schemas.openxmlformats.org/officeDocument/2006/relationships/slideLayout" Target="../slideLayouts/slideLayout2.xml"/><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0.xml"/><Relationship Id="rId7" Type="http://schemas.openxmlformats.org/officeDocument/2006/relationships/image" Target="../media/image14.png"/><Relationship Id="rId6" Type="http://schemas.openxmlformats.org/officeDocument/2006/relationships/customXml" Target="../ink/ink3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2.xml"/><Relationship Id="rId7" Type="http://schemas.openxmlformats.org/officeDocument/2006/relationships/image" Target="../media/image14.png"/><Relationship Id="rId6" Type="http://schemas.openxmlformats.org/officeDocument/2006/relationships/customXml" Target="../ink/ink4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xml"/><Relationship Id="rId7" Type="http://schemas.openxmlformats.org/officeDocument/2006/relationships/image" Target="../media/image14.png"/><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6.xml"/><Relationship Id="rId7" Type="http://schemas.openxmlformats.org/officeDocument/2006/relationships/image" Target="../media/image14.png"/><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8.xml"/><Relationship Id="rId7" Type="http://schemas.openxmlformats.org/officeDocument/2006/relationships/image" Target="../media/image14.png"/><Relationship Id="rId6" Type="http://schemas.openxmlformats.org/officeDocument/2006/relationships/customXml" Target="../ink/ink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0.xml"/><Relationship Id="rId7" Type="http://schemas.openxmlformats.org/officeDocument/2006/relationships/image" Target="../media/image14.png"/><Relationship Id="rId6" Type="http://schemas.openxmlformats.org/officeDocument/2006/relationships/customXml" Target="../ink/ink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5.xml"/><Relationship Id="rId11" Type="http://schemas.openxmlformats.org/officeDocument/2006/relationships/slideLayout" Target="../slideLayouts/slideLayout34.xml"/><Relationship Id="rId10" Type="http://schemas.openxmlformats.org/officeDocument/2006/relationships/image" Target="../media/image17.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2.xml"/><Relationship Id="rId7" Type="http://schemas.openxmlformats.org/officeDocument/2006/relationships/image" Target="../media/image14.png"/><Relationship Id="rId6" Type="http://schemas.openxmlformats.org/officeDocument/2006/relationships/customXml" Target="../ink/ink1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6.xml"/><Relationship Id="rId11" Type="http://schemas.openxmlformats.org/officeDocument/2006/relationships/slideLayout" Target="../slideLayouts/slideLayout34.xml"/><Relationship Id="rId10" Type="http://schemas.openxmlformats.org/officeDocument/2006/relationships/image" Target="../media/image18.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4.xml"/><Relationship Id="rId7" Type="http://schemas.openxmlformats.org/officeDocument/2006/relationships/image" Target="../media/image14.png"/><Relationship Id="rId6" Type="http://schemas.openxmlformats.org/officeDocument/2006/relationships/customXml" Target="../ink/ink1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6.xml"/><Relationship Id="rId7" Type="http://schemas.openxmlformats.org/officeDocument/2006/relationships/image" Target="../media/image14.png"/><Relationship Id="rId6" Type="http://schemas.openxmlformats.org/officeDocument/2006/relationships/customXml" Target="../ink/ink1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p:cNvPicPr>
            <a:picLocks noChangeAspect="1"/>
          </p:cNvPicPr>
          <p:nvPr/>
        </p:nvPicPr>
        <p:blipFill rotWithShape="1">
          <a:blip r:embed="rId1"/>
          <a:srcRect l="28" t="125" r="5881" b="35700"/>
          <a:stretch>
            <a:fillRect/>
          </a:stretch>
        </p:blipFill>
        <p:spPr>
          <a:xfrm>
            <a:off x="-2985" y="1339747"/>
            <a:ext cx="12225969" cy="5533684"/>
          </a:xfrm>
          <a:prstGeom prst="rect">
            <a:avLst/>
          </a:prstGeom>
        </p:spPr>
      </p:pic>
      <p:sp>
        <p:nvSpPr>
          <p:cNvPr id="468" name="Rectangle"/>
          <p:cNvSpPr/>
          <p:nvPr/>
        </p:nvSpPr>
        <p:spPr>
          <a:xfrm>
            <a:off x="-11767" y="133974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headEnd/>
            <a:tailEnd/>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headEnd/>
            <a:tailEnd/>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headEnd/>
            <a:tailEnd/>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headEnd/>
            <a:tailEnd/>
          </a:ln>
        </p:spPr>
      </p:pic>
      <p:pic>
        <p:nvPicPr>
          <p:cNvPr id="474" name="Image" descr="Image"/>
          <p:cNvPicPr>
            <a:picLocks noChangeAspect="1"/>
          </p:cNvPicPr>
          <p:nvPr/>
        </p:nvPicPr>
        <p:blipFill rotWithShape="1">
          <a:blip r:embed="rId6"/>
          <a:srcRect l="1000" r="13538" b="33964"/>
          <a:stretch>
            <a:fillRect/>
          </a:stretch>
        </p:blipFill>
        <p:spPr>
          <a:xfrm>
            <a:off x="10008652" y="5282070"/>
            <a:ext cx="2250548" cy="1597284"/>
          </a:xfrm>
          <a:prstGeom prst="rect">
            <a:avLst/>
          </a:prstGeom>
          <a:ln w="12700">
            <a:miter lim="400000"/>
            <a:headEnd/>
            <a:tailEnd/>
          </a:ln>
        </p:spPr>
      </p:pic>
      <p:pic>
        <p:nvPicPr>
          <p:cNvPr id="475" name="Image" descr="Image"/>
          <p:cNvPicPr>
            <a:picLocks noChangeAspect="1"/>
          </p:cNvPicPr>
          <p:nvPr/>
        </p:nvPicPr>
        <p:blipFill>
          <a:blip r:embed="rId7"/>
          <a:stretch>
            <a:fillRect/>
          </a:stretch>
        </p:blipFill>
        <p:spPr>
          <a:xfrm>
            <a:off x="509277" y="1932401"/>
            <a:ext cx="4240770" cy="4117181"/>
          </a:xfrm>
          <a:prstGeom prst="rect">
            <a:avLst/>
          </a:prstGeom>
          <a:ln w="12700">
            <a:miter lim="400000"/>
            <a:headEnd/>
            <a:tailEnd/>
          </a:ln>
        </p:spPr>
      </p:pic>
      <p:sp>
        <p:nvSpPr>
          <p:cNvPr id="476" name="A new generation…"/>
          <p:cNvSpPr txBox="1"/>
          <p:nvPr/>
        </p:nvSpPr>
        <p:spPr>
          <a:xfrm>
            <a:off x="4613337" y="2190593"/>
            <a:ext cx="7386955" cy="1799590"/>
          </a:xfrm>
          <a:prstGeom prst="rect">
            <a:avLst/>
          </a:prstGeom>
          <a:ln w="12700">
            <a:miter lim="400000"/>
          </a:ln>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ML-Based Rainfall Forecasting </a:t>
            </a:r>
            <a:endParaRPr lang="en-US" altLang="en-US" b="1">
              <a:latin typeface="Microsoft YaHei" panose="020B0503020204020204" charset="-122"/>
            </a:endParaRPr>
          </a:p>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and Deployment for </a:t>
            </a:r>
            <a:endParaRPr lang="en-US" altLang="en-US" b="1">
              <a:latin typeface="Microsoft YaHei" panose="020B0503020204020204" charset="-122"/>
            </a:endParaRPr>
          </a:p>
          <a:p>
            <a:pPr algn="ctr" defTabSz="457200">
              <a:defRPr sz="3700">
                <a:solidFill>
                  <a:srgbClr val="FFFFFF"/>
                </a:solidFill>
                <a:latin typeface="Myriad Pro Semibold"/>
                <a:ea typeface="Myriad Pro Semibold"/>
                <a:cs typeface="Myriad Pro Semibold"/>
                <a:sym typeface="Myriad Pro Semibold"/>
              </a:defRPr>
            </a:pPr>
            <a:r>
              <a:rPr lang="en-US" altLang="en-US" b="1">
                <a:latin typeface="Microsoft YaHei" panose="020B0503020204020204" charset="-122"/>
              </a:rPr>
              <a:t>Climate-Smart Agriculture</a:t>
            </a:r>
            <a:endParaRPr lang="en-US" altLang="en-US" b="1">
              <a:latin typeface="Microsoft YaHei" panose="020B0503020204020204" charset="-122"/>
            </a:endParaRPr>
          </a:p>
        </p:txBody>
      </p:sp>
      <p:sp>
        <p:nvSpPr>
          <p:cNvPr id="5" name="Content Placeholder 2"/>
          <p:cNvSpPr txBox="1">
            <a:spLocks noGrp="1"/>
          </p:cNvSpPr>
          <p:nvPr>
            <p:ph type="body" sz="quarter" idx="1"/>
          </p:nvPr>
        </p:nvSpPr>
        <p:spPr>
          <a:xfrm>
            <a:off x="5678170" y="4222750"/>
            <a:ext cx="4140200" cy="2094230"/>
          </a:xfrm>
          <a:prstGeom prst="rect">
            <a:avLst/>
          </a:prstGeom>
        </p:spPr>
        <p:txBody>
          <a:bodyPr lIns="45719" tIns="45720" rIns="45719" bIns="45720" anchor="ctr">
            <a:normAutofit/>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900">
                <a:solidFill>
                  <a:srgbClr val="FEFFFE"/>
                </a:solidFill>
                <a:latin typeface="Microsoft YaHei Light" panose="020B0502040204020203" charset="-122"/>
              </a:rPr>
              <a:t>Graduate Name</a:t>
            </a:r>
            <a:endParaRPr 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1. Selam Kiflay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2. Ketim Teklu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3. Abdi Gonfa </a:t>
            </a:r>
            <a:endParaRPr lang="en-US" altLang="en-US" sz="19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US" sz="1900">
                <a:solidFill>
                  <a:srgbClr val="FEFFFE"/>
                </a:solidFill>
                <a:latin typeface="Microsoft YaHei Light" panose="020B0502040204020203" charset="-122"/>
              </a:rPr>
              <a:t>4. Hilina Amare</a:t>
            </a:r>
            <a:endParaRPr lang="en-US" altLang="en-US"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endParaRPr lang="en-US" sz="1600">
              <a:solidFill>
                <a:srgbClr val="FEFFFE"/>
              </a:solidFill>
              <a:latin typeface="Microsoft YaHei Light" panose="020B0502040204020203"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icrosoft YaHei" panose="020B0503020204020204" charset="-122"/>
              </a:rPr>
              <a:t>Exploratory Data Analysis and Feature Engineering</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EDA revealed key rainfall patterns, showing strong correlations with humidity (0.65) and an inverse relationship with temperature. Seasonal trends and a class imbalance (86% rainy days) were observed.</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Visuals like histograms, time-series plots, and heatmaps confirmed humidity, pressure, and temperature as strong predictors.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Feature engineering included lagged variables (previous days’ humidity/temperature), seasonal indicators, and interaction terms (e.g., humidity × pressure). Day-of-year was encoded cyclically to reflect seasonal weather patterns.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features enhanced the model’s ability to learn and predict rainfall accurately.</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Model</a:t>
            </a:r>
            <a:endParaRPr lang="en-US" sz="40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Random Forest was selected for its robustness in handling non-linear relationships and class imbalance, crucial for predicting rainfall, given that 86% of the dataset represents rainy days.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Justification: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Capable of modeling complex feature interactions (e.g., humidity and pressure).</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Resilient to outliers and noisy weather data.</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Provides interpretability through feature importance scores.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Training Approach:</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Data Split: 80% for training, 20% for testing, with preserved temporal order.</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Cross-Validation: 5-fold time-series cross-validation to prevent data leakage.</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Class Imbalance Handling: Applied balanced class weights to improve model fairness.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751840" y="2243455"/>
            <a:ext cx="5462905" cy="4256405"/>
          </a:xfrm>
          <a:prstGeom prst="rect">
            <a:avLst/>
          </a:prstGeom>
          <a:ln w="12700">
            <a:miter lim="400000"/>
          </a:ln>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pic>
        <p:nvPicPr>
          <p:cNvPr id="3" name="Picture 2"/>
          <p:cNvPicPr/>
          <p:nvPr/>
        </p:nvPicPr>
        <p:blipFill>
          <a:blip r:embed="rId10"/>
          <a:stretch>
            <a:fillRect/>
          </a:stretch>
        </p:blipFill>
        <p:spPr>
          <a:xfrm>
            <a:off x="6214110" y="1999615"/>
            <a:ext cx="5475605" cy="4413885"/>
          </a:xfrm>
          <a:prstGeom prst="rect">
            <a:avLst/>
          </a:prstGeom>
        </p:spPr>
      </p:pic>
      <p:graphicFrame>
        <p:nvGraphicFramePr>
          <p:cNvPr id="5" name="Table 4"/>
          <p:cNvGraphicFramePr/>
          <p:nvPr>
            <p:custDataLst>
              <p:tags r:id="rId11"/>
            </p:custDataLst>
          </p:nvPr>
        </p:nvGraphicFramePr>
        <p:xfrm>
          <a:off x="641985" y="2243455"/>
          <a:ext cx="5361940" cy="3375025"/>
        </p:xfrm>
        <a:graphic>
          <a:graphicData uri="http://schemas.openxmlformats.org/drawingml/2006/table">
            <a:tbl>
              <a:tblPr/>
              <a:tblGrid>
                <a:gridCol w="1340485"/>
                <a:gridCol w="1340485"/>
                <a:gridCol w="1340485"/>
                <a:gridCol w="1340485"/>
              </a:tblGrid>
              <a:tr h="675005">
                <a:tc>
                  <a:txBody>
                    <a:bodyPr/>
                    <a:p>
                      <a:r>
                        <a:rPr lang="en-US" altLang="zh-CN" sz="1100">
                          <a:solidFill>
                            <a:schemeClr val="bg1"/>
                          </a:solidFill>
                        </a:rPr>
                        <a:t>Model</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Accuracy</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ROC AUC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MAE</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Neural Network</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0.86</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0.27</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Logistic Regression</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0.87</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0.27</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Random Forest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0.85</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0.85</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0.22</a:t>
                      </a:r>
                      <a:endParaRPr lang="en-US" altLang="zh-CN" sz="1100">
                        <a:solidFill>
                          <a:schemeClr val="bg1"/>
                        </a:solidFill>
                      </a:endParaRPr>
                    </a:p>
                  </a:txBody>
                  <a:tcPr marL="0" marR="0" marT="0" marB="0" anchor="ctr" anchorCtr="0">
                    <a:lnL>
                      <a:noFill/>
                    </a:lnL>
                    <a:lnR>
                      <a:noFill/>
                    </a:lnR>
                    <a:lnT>
                      <a:noFill/>
                    </a:lnT>
                    <a:lnB>
                      <a:noFill/>
                    </a:lnB>
                    <a:noFill/>
                  </a:tcPr>
                </a:tc>
              </a:tr>
              <a:tr h="675005">
                <a:tc>
                  <a:txBody>
                    <a:bodyPr/>
                    <a:p>
                      <a:r>
                        <a:rPr lang="en-US" altLang="zh-CN" sz="1100">
                          <a:solidFill>
                            <a:schemeClr val="bg1"/>
                          </a:solidFill>
                        </a:rPr>
                        <a:t>XGBoost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0.21</a:t>
                      </a:r>
                      <a:endParaRPr lang="en-US" altLang="zh-CN" sz="1100">
                        <a:solidFill>
                          <a:schemeClr val="bg1"/>
                        </a:solidFill>
                      </a:endParaRPr>
                    </a:p>
                  </a:txBody>
                  <a:tcPr marL="0" marR="0" marT="0" marB="0" anchor="ctr" anchorCtr="0">
                    <a:lnL>
                      <a:noFill/>
                    </a:lnL>
                    <a:lnR>
                      <a:noFill/>
                    </a:lnR>
                    <a:lnT>
                      <a:noFill/>
                    </a:lnT>
                    <a:lnB>
                      <a:noFill/>
                    </a:lnB>
                    <a:noFill/>
                  </a:tcPr>
                </a:tc>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Refinement and Testing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Class Weighting: Balanced weights improved prediction of non-rainy days.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Feature Pruning: Dropped low-importance features (e.g., wind direction), reducing model complexity.</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Ensemble Attempt: Voting classifier (RF + Logistic Regression) tested, underperformed.</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Test Dataset: test.csv aligned with train data, with identical preprocessing and engineered features.</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Real-World Integration: WeatherAPI used to generate predictions for any date and location.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Test Results:</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Accuracy: 85.10%</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F1-Score: 0.83</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AUC-ROC: 0.90</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Evaluation and Hyperparameter Tuning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Hyperparameters Tuned:</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Parameters: Expanded n_estimators = [100, 200], maxdepth = [10, 15, 20], min_samples_split = [2, 5].</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Technique: GridSearchCV with 10-fold expanding window cross-validation (TimeSeriesSplit).</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Outcome:</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Accuracy: 85.92%</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F1-Score: 0.84</a:t>
            </a:r>
            <a:endParaRPr lang="en-US" altLang="en-US" sz="18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      AUC-ROC (Validation): 0.91</a:t>
            </a:r>
            <a:endParaRPr lang="en-US" altLang="en-US" sz="18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a:latin typeface="Microsoft YaHei Light" panose="020B0502040204020203" charset="-122"/>
                <a:ea typeface="+mj-lt"/>
                <a:cs typeface="+mj-lt"/>
              </a:rPr>
              <a:t>Feature Selection: Removed features with importance &lt; 0.05 → reduced from 12 to 8, cut training time by 15%.</a:t>
            </a:r>
            <a:endParaRPr lang="en-US" altLang="en-US" sz="1800">
              <a:latin typeface="Microsoft YaHei Light" panose="020B0502040204020203" charset="-122"/>
              <a:ea typeface="+mj-lt"/>
              <a:cs typeface="+mj-lt"/>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Results</a:t>
            </a:r>
            <a:endParaRPr lang="en-US" sz="4000" dirty="0">
              <a:solidFill>
                <a:schemeClr val="tx1"/>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refined model was evaluated across training, validation, and test datasets using key performance metrics: accuracy, F1-score, and AUC-ROC.</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On the test set, the model achieved:</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Accuracy: 85.10%</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F1-score: 0.83</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       AUC-ROC: 0.90</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results closely align with training (85.92%, 0.84, 0.91) and validation (85.77%, 0.84, 0.91) performance, demonstrating strong generalization.</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Despite a slight drop in accuracy due to test set variability, the consistently high AUC-ROC confirms the model's robustness and reliability in distinguishing rainfall events—making it well-suited for real-world deployment.</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3" name="Picture 2"/>
          <p:cNvPicPr>
            <a:picLocks noChangeAspect="1"/>
          </p:cNvPicPr>
          <p:nvPr/>
        </p:nvPicPr>
        <p:blipFill>
          <a:blip r:embed="rId10"/>
          <a:stretch>
            <a:fillRect/>
          </a:stretch>
        </p:blipFill>
        <p:spPr>
          <a:xfrm>
            <a:off x="5744210" y="2250440"/>
            <a:ext cx="6058535" cy="3983355"/>
          </a:xfrm>
          <a:prstGeom prst="rect">
            <a:avLst/>
          </a:prstGeom>
        </p:spPr>
      </p:pic>
      <p:graphicFrame>
        <p:nvGraphicFramePr>
          <p:cNvPr id="4" name="Table 3"/>
          <p:cNvGraphicFramePr/>
          <p:nvPr>
            <p:custDataLst>
              <p:tags r:id="rId11"/>
            </p:custDataLst>
          </p:nvPr>
        </p:nvGraphicFramePr>
        <p:xfrm>
          <a:off x="461645" y="2350135"/>
          <a:ext cx="5283200" cy="3774440"/>
        </p:xfrm>
        <a:graphic>
          <a:graphicData uri="http://schemas.openxmlformats.org/drawingml/2006/table">
            <a:tbl>
              <a:tblPr/>
              <a:tblGrid>
                <a:gridCol w="1320800"/>
                <a:gridCol w="1320800"/>
                <a:gridCol w="1320800"/>
                <a:gridCol w="1320800"/>
              </a:tblGrid>
              <a:tr h="943610">
                <a:tc>
                  <a:txBody>
                    <a:bodyPr/>
                    <a:p>
                      <a:r>
                        <a:rPr lang="en-US" altLang="zh-CN" sz="1100">
                          <a:solidFill>
                            <a:schemeClr val="bg1"/>
                          </a:solidFill>
                        </a:rPr>
                        <a:t>Metric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Test</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Training</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Validation</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Accuracy</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85.10%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85.92%</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85.77%</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F1-Score</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0.83</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0.84</a:t>
                      </a:r>
                      <a:endParaRPr lang="en-US" altLang="zh-CN" sz="1100">
                        <a:solidFill>
                          <a:schemeClr val="bg1"/>
                        </a:solidFill>
                      </a:endParaRPr>
                    </a:p>
                  </a:txBody>
                  <a:tcPr marL="0" marR="0" marT="0" marB="0" anchor="ctr" anchorCtr="0">
                    <a:lnL>
                      <a:noFill/>
                    </a:lnL>
                    <a:lnR>
                      <a:noFill/>
                    </a:lnR>
                    <a:lnT>
                      <a:noFill/>
                    </a:lnT>
                    <a:lnB>
                      <a:noFill/>
                    </a:lnB>
                    <a:noFill/>
                  </a:tcPr>
                </a:tc>
              </a:tr>
              <a:tr h="943610">
                <a:tc>
                  <a:txBody>
                    <a:bodyPr/>
                    <a:p>
                      <a:r>
                        <a:rPr lang="en-US" altLang="zh-CN" sz="1100">
                          <a:solidFill>
                            <a:schemeClr val="bg1"/>
                          </a:solidFill>
                        </a:rPr>
                        <a:t>AUC-ROC</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0.90</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0.91</a:t>
                      </a:r>
                      <a:endParaRPr lang="en-US" altLang="zh-CN" sz="1100">
                        <a:solidFill>
                          <a:schemeClr val="bg1"/>
                        </a:solidFill>
                      </a:endParaRPr>
                    </a:p>
                  </a:txBody>
                  <a:tcPr marL="0" marR="0" marT="0" marB="0" anchor="ctr" anchorCtr="0">
                    <a:lnL>
                      <a:noFill/>
                    </a:lnL>
                    <a:lnR>
                      <a:noFill/>
                    </a:lnR>
                    <a:lnT>
                      <a:noFill/>
                    </a:lnT>
                    <a:lnB>
                      <a:noFill/>
                    </a:lnB>
                    <a:noFill/>
                  </a:tcPr>
                </a:tc>
                <a:tc>
                  <a:txBody>
                    <a:bodyPr/>
                    <a:p>
                      <a:r>
                        <a:rPr lang="en-US" altLang="zh-CN" sz="1100">
                          <a:solidFill>
                            <a:schemeClr val="bg1"/>
                          </a:solidFill>
                        </a:rPr>
                        <a:t>0.91</a:t>
                      </a:r>
                      <a:endParaRPr lang="en-US" altLang="zh-CN" sz="1100">
                        <a:solidFill>
                          <a:schemeClr val="bg1"/>
                        </a:solidFill>
                      </a:endParaRPr>
                    </a:p>
                  </a:txBody>
                  <a:tcPr marL="0" marR="0" marT="0" marB="0" anchor="ctr" anchorCtr="0">
                    <a:lnL>
                      <a:noFill/>
                    </a:lnL>
                    <a:lnR>
                      <a:noFill/>
                    </a:lnR>
                    <a:lnT>
                      <a:noFill/>
                    </a:lnT>
                    <a:lnB>
                      <a:noFill/>
                    </a:lnB>
                    <a:noFill/>
                  </a:tcPr>
                </a:tc>
              </a:tr>
            </a:tbl>
          </a:graphicData>
        </a:graphic>
      </p:graphicFrame>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deployment phase transitions the rainfall prediction model into a real-world application, enabling agricultural users, such as farmers, to access daily rainfall forecasts.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For the project, we developed the user interface using Streamlit, enabling seamless interaction with the rainfall prediction model.</a:t>
            </a:r>
            <a:endParaRPr lang="en-US" altLang="en-US" sz="20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Concept note and implementation plan</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Background</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Objectives</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SDG Relation</a:t>
            </a:r>
            <a:endParaRPr lang="en-US" sz="1400" dirty="0">
              <a:latin typeface="Microsoft YaHei Light" panose="020B0502040204020203" charset="-122"/>
              <a:ea typeface="+mj-lt"/>
              <a:cs typeface="+mj-lt"/>
            </a:endParaRP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Data</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Data Collection</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Exploratory Data Analysis et Feature Engineering</a:t>
            </a:r>
            <a:endParaRPr lang="en-US" sz="1400" dirty="0">
              <a:latin typeface="Microsoft YaHei Light" panose="020B0502040204020203" charset="-122"/>
              <a:ea typeface="+mj-lt"/>
              <a:cs typeface="+mj-l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Model</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Selection and Training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Evaluation and Hyperparameter Tuning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Refinement and Testing</a:t>
            </a:r>
            <a:endParaRPr lang="en-US" sz="1400" dirty="0">
              <a:latin typeface="Microsoft YaHei Light" panose="020B0502040204020203" charset="-122"/>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Results</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Evaluation Results</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Deployment</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Future Work</a:t>
            </a:r>
            <a:endParaRPr lang="en-US" sz="1400" dirty="0">
              <a:latin typeface="Microsoft YaHei Light" panose="020B0502040204020203" charset="-122"/>
            </a:endParaRP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Outline</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pic>
        <p:nvPicPr>
          <p:cNvPr id="4" name="Picture 4" descr="Picture 4"/>
          <p:cNvPicPr>
            <a:picLocks noChangeAspect="1"/>
          </p:cNvPicPr>
          <p:nvPr/>
        </p:nvPicPr>
        <p:blipFill>
          <a:blip r:embed="rId10"/>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3" name="Picture 2" descr="Screenshot 2025-06-17 001943"/>
          <p:cNvPicPr>
            <a:picLocks noChangeAspect="1"/>
          </p:cNvPicPr>
          <p:nvPr/>
        </p:nvPicPr>
        <p:blipFill>
          <a:blip r:embed="rId10"/>
          <a:stretch>
            <a:fillRect/>
          </a:stretch>
        </p:blipFill>
        <p:spPr>
          <a:xfrm>
            <a:off x="362585" y="2249805"/>
            <a:ext cx="6090920" cy="3429635"/>
          </a:xfrm>
          <a:prstGeom prst="rect">
            <a:avLst/>
          </a:prstGeom>
        </p:spPr>
      </p:pic>
      <p:pic>
        <p:nvPicPr>
          <p:cNvPr id="4" name="Picture 3" descr="Screenshot 2025-06-17 001456"/>
          <p:cNvPicPr>
            <a:picLocks noChangeAspect="1"/>
          </p:cNvPicPr>
          <p:nvPr/>
        </p:nvPicPr>
        <p:blipFill>
          <a:blip r:embed="rId11"/>
          <a:stretch>
            <a:fillRect/>
          </a:stretch>
        </p:blipFill>
        <p:spPr>
          <a:xfrm>
            <a:off x="6453505" y="2249805"/>
            <a:ext cx="5253990" cy="34290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Future Work</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We plan to expand the dataset to cover more regions and time periods, improving model accuracy. Future enhancements include adding features like wind patterns and soil moisture, integrating with mobile platforms, and enabling offline and multilingual access.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These steps aim to boost usability and support climate-resilient farming decisions.</a:t>
            </a:r>
            <a:endParaRPr lang="en-US" altLang="en-US" sz="2000">
              <a:latin typeface="Microsoft YaHei Light" panose="020B0502040204020203" charset="-122"/>
              <a:ea typeface="+mj-lt"/>
              <a:cs typeface="+mj-lt"/>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References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[1]Kim, J., et al. (2020). Ensemble Methods for Rainfall Prediction. Journal of Environ- mental Data Science, 12(4), 45–58.</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[2]Lee, S., et al. (2021). Neural Networks for Weather Forecasting. Climate Modelling, 19(2), 101–115.</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[3]Pedregosa, F., et al. (2011). Scikit-learn: Machine Learning in Python. Journal of Ma- chine Learning Research, 12, 2825–2830.</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[4]Abadi, M., et al. (2016). TensorFlow: A System for Large-Scale Machine Learning.</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12th USENIX Symposium on OSDI, 265–283.</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[5]WeatherAPI.  (n.d.).  Real-Time  Weather  and  Forecast  Data. </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dirty="0">
              <a:latin typeface="Microsoft YaHei Light" panose="020B0502040204020203" charset="-122"/>
              <a:ea typeface="+mj-lt"/>
              <a:cs typeface="+mj-lt"/>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p:txBody>
      </p:sp>
      <p:pic>
        <p:nvPicPr>
          <p:cNvPr id="659" name="Picture 7" descr="Picture 7"/>
          <p:cNvPicPr>
            <a:picLocks noChangeAspect="1"/>
          </p:cNvPicPr>
          <p:nvPr/>
        </p:nvPicPr>
        <p:blipFill>
          <a:blip r:embed="rId1"/>
          <a:stretch>
            <a:fillRect/>
          </a:stretch>
        </p:blipFill>
        <p:spPr>
          <a:xfrm>
            <a:off x="10091332" y="387946"/>
            <a:ext cx="1172345" cy="572571"/>
          </a:xfrm>
          <a:prstGeom prst="rect">
            <a:avLst/>
          </a:prstGeom>
          <a:ln w="12700">
            <a:miter lim="400000"/>
            <a:headEnd/>
            <a:tailEnd/>
          </a:ln>
        </p:spPr>
      </p:pic>
      <p:pic>
        <p:nvPicPr>
          <p:cNvPr id="660" name="Picture 9" descr="Picture 9"/>
          <p:cNvPicPr>
            <a:picLocks noChangeAspect="1"/>
          </p:cNvPicPr>
          <p:nvPr/>
        </p:nvPicPr>
        <p:blipFill>
          <a:blip r:embed="rId2"/>
          <a:stretch>
            <a:fillRect/>
          </a:stretch>
        </p:blipFill>
        <p:spPr>
          <a:xfrm>
            <a:off x="8970126" y="295810"/>
            <a:ext cx="959441" cy="733788"/>
          </a:xfrm>
          <a:prstGeom prst="rect">
            <a:avLst/>
          </a:prstGeom>
          <a:ln w="12700">
            <a:miter lim="400000"/>
            <a:headEnd/>
            <a:tailEnd/>
          </a:ln>
        </p:spPr>
      </p:pic>
      <p:pic>
        <p:nvPicPr>
          <p:cNvPr id="661" name="pasted-movie.png" descr="pasted-movie.png"/>
          <p:cNvPicPr>
            <a:picLocks noChangeAspect="1"/>
          </p:cNvPicPr>
          <p:nvPr/>
        </p:nvPicPr>
        <p:blipFill>
          <a:blip r:embed="rId3"/>
          <a:stretch>
            <a:fillRect/>
          </a:stretch>
        </p:blipFill>
        <p:spPr>
          <a:xfrm>
            <a:off x="11474078" y="103953"/>
            <a:ext cx="526003" cy="1065320"/>
          </a:xfrm>
          <a:prstGeom prst="rect">
            <a:avLst/>
          </a:prstGeom>
          <a:ln w="12700">
            <a:miter lim="400000"/>
            <a:headEnd/>
            <a:tailEnd/>
          </a:ln>
        </p:spPr>
      </p:pic>
      <p:pic>
        <p:nvPicPr>
          <p:cNvPr id="662" name="pasted-movie.png" descr="pasted-movie.png"/>
          <p:cNvPicPr>
            <a:picLocks noChangeAspect="1"/>
          </p:cNvPicPr>
          <p:nvPr/>
        </p:nvPicPr>
        <p:blipFill>
          <a:blip r:embed="rId4"/>
          <a:srcRect l="13941" t="19365" r="13941" b="19365"/>
          <a:stretch>
            <a:fillRect/>
          </a:stretch>
        </p:blipFill>
        <p:spPr>
          <a:xfrm>
            <a:off x="7968564" y="251012"/>
            <a:ext cx="907559" cy="771035"/>
          </a:xfrm>
          <a:prstGeom prst="rect">
            <a:avLst/>
          </a:prstGeom>
          <a:ln w="12700">
            <a:miter lim="400000"/>
            <a:headEnd/>
            <a:tailEnd/>
          </a:ln>
        </p:spPr>
      </p:pic>
      <p:pic>
        <p:nvPicPr>
          <p:cNvPr id="663" name="Image" descr="Image"/>
          <p:cNvPicPr>
            <a:picLocks noChangeAspect="1"/>
          </p:cNvPicPr>
          <p:nvPr/>
        </p:nvPicPr>
        <p:blipFill>
          <a:blip r:embed="rId5"/>
          <a:stretch>
            <a:fillRect/>
          </a:stretch>
        </p:blipFill>
        <p:spPr>
          <a:xfrm>
            <a:off x="7847704" y="2355271"/>
            <a:ext cx="2919045" cy="2837091"/>
          </a:xfrm>
          <a:prstGeom prst="rect">
            <a:avLst/>
          </a:prstGeom>
          <a:ln w="12700">
            <a:miter lim="400000"/>
            <a:headEnd/>
            <a:tailEnd/>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panose="020B0503020204020204" charset="-122"/>
              </a:rPr>
              <a:t>Thank you!</a:t>
            </a:r>
            <a:endParaRPr lang="en-US" b="1">
              <a:latin typeface="Microsoft YaHei" panose="020B0503020204020204" charset="-122"/>
            </a:endParaRPr>
          </a:p>
        </p:txBody>
      </p:sp>
      <p:pic>
        <p:nvPicPr>
          <p:cNvPr id="665" name="Image" descr="Image"/>
          <p:cNvPicPr>
            <a:picLocks noChangeAspect="1"/>
          </p:cNvPicPr>
          <p:nvPr/>
        </p:nvPicPr>
        <p:blipFill>
          <a:blip r:embed="rId6"/>
          <a:stretch>
            <a:fillRect/>
          </a:stretch>
        </p:blipFill>
        <p:spPr>
          <a:xfrm>
            <a:off x="-603668" y="647699"/>
            <a:ext cx="5015131" cy="7024001"/>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Concept note and Implementation Plan </a:t>
            </a:r>
            <a:endParaRPr lang="en-US" sz="4000" dirty="0">
              <a:solidFill>
                <a:schemeClr val="tx1"/>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Background</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buFont typeface="Arial" panose="020B0604020202020204" pitchFamily="34" charset="0"/>
              <a:buChar char="•"/>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Erratic rainfall poses serious challenges to agriculture and water management, especially in regions with unpredictable climates. This unpredictability threatens food security and livelihoods.</a:t>
            </a:r>
            <a:endParaRPr lang="en-US" altLang="en-US" sz="1800" dirty="0">
              <a:latin typeface="Microsoft YaHei Light" panose="020B0502040204020203" charset="-122"/>
              <a:ea typeface="+mj-lt"/>
              <a:cs typeface="+mj-lt"/>
            </a:endParaRPr>
          </a:p>
          <a:p>
            <a:pPr hangingPunct="1">
              <a:buFont typeface="Arial" panose="020B0604020202020204" pitchFamily="34" charset="0"/>
              <a:buChar char="•"/>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Traditional forecasting methods, like statistical models or manual weather reports—often fall short due to limited data and low accuracy.</a:t>
            </a:r>
            <a:endParaRPr lang="en-US" altLang="en-US" sz="18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Our project addresses this gap by leveraging machine learning to combine key weather features such as humidity and temperature. It also integrates real-time data via APIs to generate precise, location-based rainfall predictions.</a:t>
            </a:r>
            <a:endParaRPr lang="en-US" altLang="en-US" sz="18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1800" dirty="0">
                <a:latin typeface="Microsoft YaHei Light" panose="020B0502040204020203" charset="-122"/>
                <a:ea typeface="+mj-lt"/>
                <a:cs typeface="+mj-lt"/>
              </a:rPr>
              <a:t>The result is a simplified, user-friendly system that provides more accurate, actionable forecasts than conventional tools.</a:t>
            </a:r>
            <a:endParaRPr lang="en-US" altLang="en-US" sz="1800" dirty="0">
              <a:latin typeface="Microsoft YaHei Light" panose="020B0502040204020203" charset="-122"/>
              <a:ea typeface="+mj-lt"/>
              <a:cs typeface="+mj-lt"/>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Objectives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Build an accurate model to predict rainfall probability</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Inputs: country, city, and date only</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Use accessible datasets for scalability</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Historical weather records</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Real-time weather APIs</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Provide clear visualizations (e.g., prediction distributions)</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To effectively communicate results to stakeholders</a:t>
            </a:r>
            <a:endParaRPr lang="en-US" altLang="en-US" sz="20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Support agricultural resilience</a:t>
            </a:r>
            <a:endParaRPr lang="en-US" altLang="en-US" sz="2000" dirty="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dirty="0">
                <a:latin typeface="Microsoft YaHei Light" panose="020B0502040204020203" charset="-122"/>
                <a:ea typeface="+mj-lt"/>
                <a:cs typeface="+mj-lt"/>
              </a:rPr>
              <a:t>Enable better planning and resource management through timely forecasts</a:t>
            </a:r>
            <a:endParaRPr lang="en-US" altLang="en-US" sz="2000" dirty="0">
              <a:latin typeface="Microsoft YaHei Light" panose="020B0502040204020203" charset="-122"/>
              <a:ea typeface="+mj-lt"/>
              <a:cs typeface="+mj-l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751840" y="2249805"/>
            <a:ext cx="5343525" cy="4276725"/>
          </a:xfrm>
          <a:prstGeom prst="rect">
            <a:avLst/>
          </a:prstGeom>
          <a:ln w="12700">
            <a:miter lim="400000"/>
          </a:ln>
        </p:spPr>
        <p:txBody>
          <a:bodyPr lIns="45719" tIns="45720" rIns="45719" bIns="45720" anchor="ct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Precision agriculture: Accurate rainfall forecasts help farmers determine the best planting and harvesting times.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Efficient irrigation: Anticipating rainfall allows for optimized water usage, reducing waste and improving crop yield.</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Reduced crop failure: Predicting heavy or scarce rainfall can mitigate risks by enabling early preparation.</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Data-driven decisions: Farmers and agricultural planners can make smarter choices based on forecast trends and weather patterns.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marL="0" indent="0">
              <a:buNone/>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p:txBody>
      </p:sp>
      <p:pic>
        <p:nvPicPr>
          <p:cNvPr id="4" name="Picture 3"/>
          <p:cNvPicPr>
            <a:picLocks noChangeAspect="1"/>
          </p:cNvPicPr>
          <p:nvPr/>
        </p:nvPicPr>
        <p:blipFill>
          <a:blip r:embed="rId10"/>
          <a:stretch>
            <a:fillRect/>
          </a:stretch>
        </p:blipFill>
        <p:spPr>
          <a:xfrm>
            <a:off x="7136765" y="2249805"/>
            <a:ext cx="3646170" cy="375158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751840" y="2249805"/>
            <a:ext cx="5690235" cy="4413250"/>
          </a:xfrm>
          <a:prstGeom prst="rect">
            <a:avLst/>
          </a:prstGeom>
          <a:ln w="12700">
            <a:miter lim="400000"/>
          </a:ln>
        </p:spPr>
        <p:txBody>
          <a:bodyPr lIns="45719" tIns="45720" rIns="45719" bIns="45720" anchor="ct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Adapting to climate variability: In countries facing shifting rainfall patterns due to climate change, timely predictions offer critical preparedness.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Disaster risk reduction: Early warnings for droughts or floods reduce the socio-economic impact on vulnerable communities.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Sustainable planning: Enables long-term decisions in agriculture, urban planning, and water resource management.</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Environmental data integration: Real-time weather data enhances adaptive capacity in regions sensitive to climatic shifts.</a:t>
            </a:r>
            <a:endParaRPr lang="en-US" altLang="en-US" sz="2000">
              <a:solidFill>
                <a:srgbClr val="000000"/>
              </a:solidFill>
              <a:latin typeface="Microsoft YaHei Light" panose="020B0502040204020203" charset="-122"/>
              <a:ea typeface="Calibri" panose="020F0502020204030204"/>
              <a:cs typeface="Calibri" panose="020F0502020204030204"/>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US" sz="2000">
              <a:solidFill>
                <a:srgbClr val="000000"/>
              </a:solidFill>
              <a:latin typeface="Microsoft YaHei Light" panose="020B0502040204020203" charset="-122"/>
              <a:ea typeface="Calibri" panose="020F0502020204030204"/>
              <a:cs typeface="Calibri" panose="020F0502020204030204"/>
            </a:endParaRPr>
          </a:p>
        </p:txBody>
      </p:sp>
      <p:pic>
        <p:nvPicPr>
          <p:cNvPr id="4" name="Picture 3"/>
          <p:cNvPicPr>
            <a:picLocks noChangeAspect="1"/>
          </p:cNvPicPr>
          <p:nvPr/>
        </p:nvPicPr>
        <p:blipFill>
          <a:blip r:embed="rId10"/>
          <a:stretch>
            <a:fillRect/>
          </a:stretch>
        </p:blipFill>
        <p:spPr>
          <a:xfrm>
            <a:off x="7500620" y="2520315"/>
            <a:ext cx="3245485" cy="324548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65" y="242243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Data</a:t>
            </a:r>
            <a:endParaRPr lang="en-US" sz="40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Data Collection</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hangingPunct="1">
              <a:defRPr sz="1400">
                <a:solidFill>
                  <a:srgbClr val="000000"/>
                </a:solidFill>
                <a:latin typeface="Merriweather Sans Light"/>
                <a:ea typeface="Merriweather Sans Light"/>
                <a:cs typeface="Merriweather Sans Light"/>
                <a:sym typeface="Merriweather Sans Light"/>
              </a:defRPr>
            </a:pPr>
            <a:r>
              <a:rPr lang="en-US" altLang="en-US" sz="2000">
                <a:solidFill>
                  <a:srgbClr val="000000"/>
                </a:solidFill>
                <a:latin typeface="Microsoft YaHei Light" panose="020B0502040204020203" charset="-122"/>
                <a:ea typeface="Calibri" panose="020F0502020204030204"/>
                <a:cs typeface="Calibri" panose="020F0502020204030204"/>
              </a:rPr>
              <a:t>This project uses both historical and real-time weather data to train and validate a rainfall prediction model.</a:t>
            </a:r>
            <a:endParaRPr lang="en-US" altLang="en-US" sz="2000">
              <a:solidFill>
                <a:srgbClr val="000000"/>
              </a:solidFill>
              <a:latin typeface="Microsoft YaHei Light" panose="020B0502040204020203" charset="-122"/>
              <a:ea typeface="Calibri" panose="020F0502020204030204"/>
              <a:cs typeface="Calibri" panose="020F0502020204030204"/>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The training process is based on two key datasets: train.csv, which includes 2,190 daily records, and Rainfall.csv, containing essential weather features such as temperature, humidity, pressure, and rainfall. </a:t>
            </a:r>
            <a:endParaRPr lang="en-US" altLang="en-US" sz="2000">
              <a:latin typeface="Microsoft YaHei Light" panose="020B0502040204020203" charset="-122"/>
              <a:ea typeface="+mj-lt"/>
              <a:cs typeface="+mj-lt"/>
            </a:endParaRPr>
          </a:p>
          <a:p>
            <a:pPr hangingPunct="1">
              <a:defRPr sz="1400">
                <a:solidFill>
                  <a:srgbClr val="000000"/>
                </a:solidFill>
                <a:latin typeface="Merriweather Sans Light"/>
                <a:ea typeface="Merriweather Sans Light"/>
                <a:cs typeface="Merriweather Sans Light"/>
                <a:sym typeface="Merriweather Sans Light"/>
              </a:defRPr>
            </a:pPr>
            <a:r>
              <a:rPr lang="en-US" altLang="en-US" sz="2000">
                <a:latin typeface="Microsoft YaHei Light" panose="020B0502040204020203" charset="-122"/>
                <a:ea typeface="+mj-lt"/>
                <a:cs typeface="+mj-lt"/>
              </a:rPr>
              <a:t>Real-Time Forecasts: WeatherAPI, providing weather features (JSON) for user-specified locations and dates.</a:t>
            </a:r>
            <a:endParaRPr lang="en-US" altLang="en-US" sz="2000">
              <a:latin typeface="Microsoft YaHei Light" panose="020B0502040204020203" charset="-122"/>
              <a:ea typeface="+mj-lt"/>
              <a:cs typeface="+mj-lt"/>
            </a:endParaRPr>
          </a:p>
        </p:txBody>
      </p:sp>
    </p:spTree>
  </p:cSld>
  <p:clrMapOvr>
    <a:masterClrMapping/>
  </p:clrMapOvr>
  <p:transition spd="med"/>
</p:sld>
</file>

<file path=ppt/tags/tag1.xml><?xml version="1.0" encoding="utf-8"?>
<p:tagLst xmlns:p="http://schemas.openxmlformats.org/presentationml/2006/main">
  <p:tag name="TABLE_ENDDRAG_ORIGIN_RECT" val="422*265"/>
  <p:tag name="TABLE_ENDDRAG_RECT" val="67*176*422*265"/>
</p:tagLst>
</file>

<file path=ppt/tags/tag2.xml><?xml version="1.0" encoding="utf-8"?>
<p:tagLst xmlns:p="http://schemas.openxmlformats.org/presentationml/2006/main">
  <p:tag name="TABLE_ENDDRAG_ORIGIN_RECT" val="416*297"/>
  <p:tag name="TABLE_ENDDRAG_RECT" val="36*185*416*297"/>
</p:tagLst>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3.xml><?xml version="1.0" encoding="utf-8"?>
<ds:datastoreItem xmlns:ds="http://schemas.openxmlformats.org/officeDocument/2006/customXml" ds:itemID="{F55A1437-D0FC-45AE-95B7-D57A756B97CC}">
  <ds:schemaRefs/>
</ds:datastoreItem>
</file>

<file path=customXml/itemProps4.xml><?xml version="1.0" encoding="utf-8"?>
<ds:datastoreItem xmlns:ds="http://schemas.openxmlformats.org/officeDocument/2006/customXml" ds:itemID="{A22449C5-8A7C-4DDF-8BBD-9834F5F8D2B3}">
  <ds:schemaRefs/>
</ds:datastoreItem>
</file>

<file path=customXml/itemProps5.xml><?xml version="1.0" encoding="utf-8"?>
<ds:datastoreItem xmlns:ds="http://schemas.openxmlformats.org/officeDocument/2006/customXml" ds:itemID="{E2FFB1A3-86F8-4D83-B399-9B6D5E293CEC}">
  <ds:schemaRefs/>
</ds:datastoreItem>
</file>

<file path=docProps/app.xml><?xml version="1.0" encoding="utf-8"?>
<Properties xmlns="http://schemas.openxmlformats.org/officeDocument/2006/extended-properties" xmlns:vt="http://schemas.openxmlformats.org/officeDocument/2006/docPropsVTypes">
  <TotalTime>0</TotalTime>
  <Words>7519</Words>
  <Application>WPS Slides</Application>
  <PresentationFormat>Widescreen</PresentationFormat>
  <Paragraphs>232</Paragraphs>
  <Slides>23</Slides>
  <Notes>17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Calibri</vt:lpstr>
      <vt:lpstr>Calibri Light</vt:lpstr>
      <vt:lpstr>Arial</vt:lpstr>
      <vt:lpstr>Helvetica Neue Thin</vt:lpstr>
      <vt:lpstr>Ethiopic Hiwua</vt:lpstr>
      <vt:lpstr>Myriad Pro Semibold</vt:lpstr>
      <vt:lpstr>Microsoft YaHei</vt:lpstr>
      <vt:lpstr>Merriweather Sans Light</vt:lpstr>
      <vt:lpstr>Microsoft YaHei Light</vt:lpstr>
      <vt:lpstr>Courier New</vt:lpstr>
      <vt:lpstr>Merriweather Sans Regular</vt:lpstr>
      <vt:lpstr>Merriweather Sans Regular ExtraBold</vt:lpstr>
      <vt:lpstr>Arial Unicode MS</vt:lpstr>
      <vt:lpstr>Helvetica</vt:lpstr>
      <vt:lpstr>frontiertech</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WPS_1635510598</cp:lastModifiedBy>
  <cp:revision>40</cp:revision>
  <dcterms:created xsi:type="dcterms:W3CDTF">2025-06-16T16:55:00Z</dcterms:created>
  <dcterms:modified xsi:type="dcterms:W3CDTF">2025-06-17T11:49:22Z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y fmtid="{D5CDD505-2E9C-101B-9397-08002B2CF9AE}" pid="4" name="ICV">
    <vt:lpwstr>D2C8B7BD5A5545BD8D0FCC20736F4639_13</vt:lpwstr>
  </property>
  <property fmtid="{D5CDD505-2E9C-101B-9397-08002B2CF9AE}" pid="5" name="KSOProductBuildVer">
    <vt:lpwstr>1033-12.2.0.20795</vt:lpwstr>
  </property>
</Properties>
</file>